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7" r:id="rId2"/>
    <p:sldId id="264" r:id="rId3"/>
    <p:sldId id="265" r:id="rId4"/>
    <p:sldId id="266" r:id="rId5"/>
    <p:sldId id="270" r:id="rId6"/>
    <p:sldId id="268" r:id="rId7"/>
    <p:sldId id="267" r:id="rId8"/>
    <p:sldId id="272" r:id="rId9"/>
    <p:sldId id="273" r:id="rId10"/>
    <p:sldId id="274" r:id="rId11"/>
    <p:sldId id="275" r:id="rId12"/>
    <p:sldId id="276" r:id="rId13"/>
    <p:sldId id="269" r:id="rId14"/>
    <p:sldId id="277" r:id="rId15"/>
    <p:sldId id="285" r:id="rId16"/>
    <p:sldId id="287" r:id="rId17"/>
    <p:sldId id="286" r:id="rId18"/>
    <p:sldId id="278" r:id="rId19"/>
    <p:sldId id="281" r:id="rId20"/>
    <p:sldId id="282" r:id="rId21"/>
    <p:sldId id="283" r:id="rId22"/>
    <p:sldId id="280" r:id="rId23"/>
    <p:sldId id="284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B00"/>
    <a:srgbClr val="009FE2"/>
    <a:srgbClr val="FCEC22"/>
    <a:srgbClr val="0035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58"/>
    <p:restoredTop sz="94694"/>
  </p:normalViewPr>
  <p:slideViewPr>
    <p:cSldViewPr snapToGrid="0" snapToObjects="1">
      <p:cViewPr varScale="1">
        <p:scale>
          <a:sx n="85" d="100"/>
          <a:sy n="85" d="100"/>
        </p:scale>
        <p:origin x="629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6FC51E9-D1F9-3841-917B-4A0D39939E6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D90867-0DE6-BD4E-840B-39FFEE39B0A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88EBD-E1FF-0048-876A-E9EBEE9EA2F1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DFB91A4A-DA31-C04D-9FE4-7DF7FD6923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92334394-058F-614B-BBDB-B831596C29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013147-958D-9E44-85CE-889F87D3241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D76772-56FE-A94F-8AB3-2BBCB1E0F0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78A8E-0733-E94B-A241-31232EF63EF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54908-00E2-5E40-97E6-7453A9A2DA27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3586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54908-00E2-5E40-97E6-7453A9A2DA27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82971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15F606-0B7D-CA44-854E-43A36D9F15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7ADE3B7-28F5-2446-AB97-4B1137265F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F6EFDC-3396-DC49-BE3A-DC5D9387F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F4109E-C8A7-594E-9CAB-4D968DDAA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46AA72-FC77-0648-9A08-F5E9530BA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46062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01388C-69D3-484A-9463-03FA3DCEF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43D2611-32B1-8B4E-9741-740B66568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918BC1-1906-D244-9001-59877A8F8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D9FE19-1C7F-954E-89A7-88CA70E4B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9FCA84-7513-0842-BAA5-128A4D2E8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3125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4E12C01-205C-6747-A24E-DEB4F92771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22B6D1B-343A-EA48-B209-79241F319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C54D15-A606-A843-9F73-8E86E4AEB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0A8435-4AB6-5440-BB55-B1797AAFE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67D16D-D179-1F4E-A27E-779D15FC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86758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03C0D-5062-6F42-8998-A837DAFB1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C1600F-80D9-FA4F-9C1E-A59D39E54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1DA90E-8CD8-5849-866E-22B76AE47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802D83-6F4C-3940-87C0-10BB23D73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BE8A97-CC5A-BC46-A78C-6FFF1C417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9163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47C9B-697E-6147-9899-2F80B7471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4FF30E-50B2-D945-942A-05B2077B77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E0DCF6-3D36-D941-967F-6D8ECCDC3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61521F-357B-C24C-A2EC-F4297CABF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48D56F-44E9-C748-B135-CC363AC24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82753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D5FD10-EB28-2C46-BFC2-F59440697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252362-16C1-B34F-8B80-066F05A7B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510751-E1A8-A54C-B631-34030C951F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211F9E-E633-F44E-AF25-26A274205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E91B24-7965-8C49-93B5-5AB12F8C7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D12B0D-9A2B-DA4B-BAE7-72126C5EF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4215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9C188-BEEF-B942-AB3E-80996BEA0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D925B0-BB2F-B74C-80C7-AE32520A0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7F3BBE-7EB0-FB40-B1B8-8D7E54A56F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7F2302-EA7A-8D4A-B4EB-19F1653CDE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259A8B-B157-CC40-B4B0-9F77CDA455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30A03DE-8124-0243-A0B6-EE555BE92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9E3E0BC-4041-484A-85E2-968642F58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7F49503-0D4B-3649-8BBC-7C13709EF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16580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37FC26-971D-BE43-9E77-7D1B8E8C5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8639BDA-469E-AD47-B3C1-4B92143B9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BC54A3-D896-F548-BB16-2585BAAE9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A94FF-D24D-BF43-A280-519DB39D5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160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DF4053-1161-9E43-B451-81BB42EE8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BA54B41-6D08-8F4E-B90A-44C243912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11A767-0B5C-2B45-9124-B38DBB5CF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180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F813F7-E66B-F54A-9298-259B11CFB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1BD47E-3023-B54A-B319-FA49F0592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AB770A3-C37B-7944-8AB9-D4A61470F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82212A-3A34-5A49-B338-8044AC6B3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457E37-43E3-AC41-8119-7CAA5471B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689BA2-D2DD-484A-868A-C6D12E447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1749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EE289B-4C7A-ED4C-B11A-926DD962F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CD6D8DA-E1F9-014E-AF9B-998523087F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F2E6CE-4899-BA49-9368-84C71A9B2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346FAB-6CCC-2046-A360-8A577FF00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0E1F58-80B8-8B45-B056-83B3EE9E0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D47658-40BA-3A49-91A9-B879CCCE7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9679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32B20C6-13F5-8D46-862C-0AEEC3FA1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D4897B-4CD9-B142-937C-2A99C7D42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3C88AC-E3C3-AA44-8F20-A46556CE50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2F1F4-1925-654E-8723-C5158ECC4F14}" type="datetimeFigureOut">
              <a:rPr kumimoji="1" lang="ko-KR" altLang="en-US" smtClean="0"/>
              <a:t>2019-06-18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54FFCF-2D8D-4740-BB26-497081B07E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8E661D-1E70-8842-9BD7-574F4B0ED7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A4CCF1-9479-3941-8420-9EAD8852E5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84617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hellaheaven-ana.blogspot.com/2011/02/thank-you-all-my-blog-friends.html" TargetMode="Externa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51904EE-1D3C-5746-BF46-B8FECD1A01FB}"/>
              </a:ext>
            </a:extLst>
          </p:cNvPr>
          <p:cNvSpPr/>
          <p:nvPr/>
        </p:nvSpPr>
        <p:spPr>
          <a:xfrm>
            <a:off x="-131885" y="-158262"/>
            <a:ext cx="12555416" cy="4330212"/>
          </a:xfrm>
          <a:prstGeom prst="rect">
            <a:avLst/>
          </a:prstGeom>
          <a:solidFill>
            <a:srgbClr val="0035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BBF6060-539A-44AB-879A-29D07A30FE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9020" y="1353588"/>
            <a:ext cx="9144000" cy="2387600"/>
          </a:xfrm>
        </p:spPr>
        <p:txBody>
          <a:bodyPr>
            <a:normAutofit fontScale="90000"/>
          </a:bodyPr>
          <a:lstStyle/>
          <a:p>
            <a:pPr algn="r"/>
            <a:br>
              <a:rPr lang="en-US" altLang="ko-KR" sz="4800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lang="en-US" altLang="ko-KR" b="1" dirty="0">
                <a:solidFill>
                  <a:srgbClr val="FFBB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DBMS in </a:t>
            </a:r>
            <a:br>
              <a:rPr lang="en-US" altLang="ko-KR" b="1" dirty="0">
                <a:solidFill>
                  <a:srgbClr val="FFBB0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lang="en-US" altLang="ko-KR" b="1" dirty="0" err="1">
                <a:solidFill>
                  <a:schemeClr val="bg1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Booking</a:t>
            </a:r>
            <a:r>
              <a:rPr lang="en-US" altLang="ko-KR" b="1" dirty="0" err="1">
                <a:solidFill>
                  <a:srgbClr val="009FE2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.com</a:t>
            </a:r>
            <a:endParaRPr lang="ko-KR" altLang="en-US" b="1" dirty="0">
              <a:solidFill>
                <a:srgbClr val="009FE2"/>
              </a:solidFill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BF9F07-524C-49F0-9F76-17A1B292D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46984" y="5043976"/>
            <a:ext cx="5445369" cy="1655762"/>
          </a:xfrm>
        </p:spPr>
        <p:txBody>
          <a:bodyPr>
            <a:normAutofit lnSpcReduction="10000"/>
          </a:bodyPr>
          <a:lstStyle/>
          <a:p>
            <a:pPr algn="r"/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15146325 </a:t>
            </a:r>
            <a:r>
              <a:rPr lang="en-US" altLang="ko-KR" b="1" dirty="0" err="1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Wonho</a:t>
            </a:r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 Choi </a:t>
            </a:r>
          </a:p>
          <a:p>
            <a:pPr algn="r"/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16102273 </a:t>
            </a:r>
            <a:r>
              <a:rPr lang="en-US" altLang="ko-KR" b="1" dirty="0" err="1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Jihye</a:t>
            </a:r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 Ryu</a:t>
            </a:r>
          </a:p>
          <a:p>
            <a:pPr algn="r"/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16102280</a:t>
            </a:r>
            <a:r>
              <a:rPr lang="ko-KR" altLang="en-US" b="1" dirty="0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 </a:t>
            </a:r>
            <a:r>
              <a:rPr lang="en-US" altLang="ko-KR" b="1" dirty="0" err="1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Heejin</a:t>
            </a:r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 Son</a:t>
            </a:r>
          </a:p>
          <a:p>
            <a:pPr algn="r"/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17102054 </a:t>
            </a:r>
            <a:r>
              <a:rPr lang="en-US" altLang="ko-KR" b="1" dirty="0" err="1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Ingyun</a:t>
            </a:r>
            <a:r>
              <a:rPr lang="en-US" altLang="ko-KR" b="1" dirty="0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 </a:t>
            </a:r>
            <a:r>
              <a:rPr lang="en-US" altLang="ko-KR" b="1" dirty="0" err="1">
                <a:latin typeface="Nanum Gothic" panose="020D0604000000000000" pitchFamily="34" charset="-127"/>
                <a:ea typeface="Nanum Gothic" panose="020D0604000000000000" pitchFamily="34" charset="-127"/>
                <a:cs typeface="Times New Roman" panose="02020603050405020304" pitchFamily="18" charset="0"/>
              </a:rPr>
              <a:t>Ahn</a:t>
            </a:r>
            <a:endParaRPr lang="en-US" altLang="ko-KR" b="1" dirty="0">
              <a:latin typeface="Nanum Gothic" panose="020D0604000000000000" pitchFamily="34" charset="-127"/>
              <a:ea typeface="Nanum Gothic" panose="020D0604000000000000" pitchFamily="34" charset="-127"/>
              <a:cs typeface="Times New Roman" panose="02020603050405020304" pitchFamily="18" charset="0"/>
            </a:endParaRPr>
          </a:p>
          <a:p>
            <a:pPr algn="r"/>
            <a:endParaRPr lang="ko-KR" altLang="en-US" dirty="0">
              <a:latin typeface="Nanum Gothic" panose="020D0604000000000000" pitchFamily="34" charset="-127"/>
              <a:ea typeface="Nanum Gothic" panose="020D0604000000000000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590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6" y="1059363"/>
            <a:ext cx="2810609" cy="64183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Detailed Schema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model and handle the database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063868" y="2382716"/>
            <a:ext cx="9908931" cy="375431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984738" y="1709992"/>
            <a:ext cx="3481754" cy="584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20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Database </a:t>
            </a:r>
            <a:r>
              <a:rPr kumimoji="1" lang="en-US" altLang="ko-KR" sz="18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“</a:t>
            </a:r>
            <a:r>
              <a:rPr kumimoji="1" lang="en-US" altLang="ko-KR" sz="2400" b="1" dirty="0" err="1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TravelMaker</a:t>
            </a:r>
            <a:r>
              <a:rPr kumimoji="1" lang="en-US" altLang="ko-KR" sz="18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”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482986" y="3106609"/>
            <a:ext cx="1946032" cy="269337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 •  </a:t>
            </a:r>
            <a:r>
              <a:rPr lang="en-US" altLang="ko-KR" u="sng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Id</a:t>
            </a:r>
          </a:p>
          <a:p>
            <a:endParaRPr lang="en-US" altLang="ko-KR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 •  </a:t>
            </a:r>
            <a:r>
              <a:rPr lang="en-US" altLang="ko-KR" dirty="0" err="1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CityName</a:t>
            </a:r>
            <a:endParaRPr lang="en-US" altLang="ko-KR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851042" y="3106609"/>
            <a:ext cx="1946032" cy="269337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•  Id</a:t>
            </a:r>
          </a:p>
          <a:p>
            <a:endParaRPr lang="en-US" altLang="ko-KR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•  </a:t>
            </a:r>
            <a:r>
              <a:rPr lang="en-US" altLang="ko-KR" dirty="0" err="1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AccommoType</a:t>
            </a:r>
            <a:endParaRPr lang="en-US" altLang="ko-KR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endParaRPr lang="en-US" altLang="ko-KR" dirty="0"/>
          </a:p>
          <a:p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•  </a:t>
            </a:r>
            <a:r>
              <a:rPr lang="en-US" altLang="ko-KR" dirty="0" err="1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NumOfCase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6201498" y="3106609"/>
            <a:ext cx="1946032" cy="269337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•  Id</a:t>
            </a:r>
          </a:p>
          <a:p>
            <a:endParaRPr lang="en-US" altLang="ko-KR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•  Month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8592982" y="3106609"/>
            <a:ext cx="1946032" cy="269337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•  Id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•  Family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•  Couple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•  Friends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•  Solo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  •  Business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1482987" y="2548187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CITY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3851042" y="2549541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ACCOMMODATION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6201498" y="2540972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COMMENT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8592982" y="2548187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TRAVELTYPE</a:t>
            </a:r>
          </a:p>
        </p:txBody>
      </p:sp>
    </p:spTree>
    <p:extLst>
      <p:ext uri="{BB962C8B-B14F-4D97-AF65-F5344CB8AC3E}">
        <p14:creationId xmlns:p14="http://schemas.microsoft.com/office/powerpoint/2010/main" val="946253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6" y="1059363"/>
            <a:ext cx="2810609" cy="64183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Detailed Schema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model and handle the database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063868" y="2382716"/>
            <a:ext cx="9908931" cy="375431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984738" y="1709992"/>
            <a:ext cx="3481754" cy="584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20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Database </a:t>
            </a:r>
            <a:r>
              <a:rPr kumimoji="1" lang="en-US" altLang="ko-KR" sz="18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“</a:t>
            </a:r>
            <a:r>
              <a:rPr kumimoji="1" lang="en-US" altLang="ko-KR" sz="2400" b="1" dirty="0" err="1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TravelMaker</a:t>
            </a:r>
            <a:r>
              <a:rPr kumimoji="1" lang="en-US" altLang="ko-KR" sz="18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”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482986" y="3106609"/>
            <a:ext cx="1946032" cy="269337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2 Fields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199 Tuples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851042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6201498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8592982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1482987" y="2548187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CITY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3851042" y="2549541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ACCOMMODATION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6201498" y="2540972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COMMENT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8592982" y="2548187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TRAVELTYPE</a:t>
            </a:r>
          </a:p>
        </p:txBody>
      </p:sp>
      <p:pic>
        <p:nvPicPr>
          <p:cNvPr id="2050" name="Picture 2" descr="C:\Users\cwh10\OneDrive\바탕 화면\3학년 1학기 textbook\시티스샷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92"/>
          <a:stretch/>
        </p:blipFill>
        <p:spPr bwMode="auto">
          <a:xfrm>
            <a:off x="3659910" y="3371111"/>
            <a:ext cx="6443633" cy="1777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049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6" y="1059363"/>
            <a:ext cx="2810609" cy="64183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Detailed Schema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model and handle the database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063868" y="2382716"/>
            <a:ext cx="9908931" cy="375431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984738" y="1709992"/>
            <a:ext cx="3481754" cy="584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20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Database </a:t>
            </a:r>
            <a:r>
              <a:rPr kumimoji="1" lang="en-US" altLang="ko-KR" sz="18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“</a:t>
            </a:r>
            <a:r>
              <a:rPr kumimoji="1" lang="en-US" altLang="ko-KR" sz="2400" b="1" dirty="0" err="1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TravelMaker</a:t>
            </a:r>
            <a:r>
              <a:rPr kumimoji="1" lang="en-US" altLang="ko-KR" sz="18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”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482986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9" name="직사각형 8"/>
          <p:cNvSpPr/>
          <p:nvPr/>
        </p:nvSpPr>
        <p:spPr>
          <a:xfrm>
            <a:off x="3851042" y="3106609"/>
            <a:ext cx="1946032" cy="269337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3 Fields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199 Tuples</a:t>
            </a:r>
            <a:endParaRPr lang="ko-KR" altLang="en-US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201498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8592982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1482987" y="2548187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CITY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3851042" y="2549541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ko-KR"/>
            </a:defPPr>
            <a:lvl1pPr indent="0" algn="ctr">
              <a:lnSpc>
                <a:spcPct val="16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600" b="1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dirty="0"/>
              <a:t>ACCOMMODATION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6201498" y="2540972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COMMENT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8592982" y="2548187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TRAVELTYPE</a:t>
            </a:r>
          </a:p>
        </p:txBody>
      </p:sp>
      <p:pic>
        <p:nvPicPr>
          <p:cNvPr id="3074" name="Picture 2" descr="C:\Users\cwh10\OneDrive\바탕 화면\3학년 1학기 textbook\어코모스샷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6785" y="3334542"/>
            <a:ext cx="6079883" cy="185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0335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6" y="1059363"/>
            <a:ext cx="2810609" cy="64183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Detailed Schema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model and handle the database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063868" y="2382716"/>
            <a:ext cx="9908931" cy="375431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984738" y="1709992"/>
            <a:ext cx="3481754" cy="584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20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Database </a:t>
            </a:r>
            <a:r>
              <a:rPr kumimoji="1" lang="en-US" altLang="ko-KR" sz="18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“</a:t>
            </a:r>
            <a:r>
              <a:rPr kumimoji="1" lang="en-US" altLang="ko-KR" sz="2400" b="1" dirty="0" err="1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TravelMaker</a:t>
            </a:r>
            <a:r>
              <a:rPr kumimoji="1" lang="en-US" altLang="ko-KR" sz="18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”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482986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9" name="직사각형 8"/>
          <p:cNvSpPr/>
          <p:nvPr/>
        </p:nvSpPr>
        <p:spPr>
          <a:xfrm>
            <a:off x="3851042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Fields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6201498" y="3106609"/>
            <a:ext cx="1946032" cy="269337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2 Fields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199 Tuples</a:t>
            </a:r>
            <a:endParaRPr lang="ko-KR" altLang="en-US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8592982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1482987" y="2548187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CITY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3851042" y="2549541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ko-KR"/>
            </a:defPPr>
            <a:lvl1pPr indent="0" algn="ctr">
              <a:lnSpc>
                <a:spcPct val="16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600" b="1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dirty="0"/>
              <a:t>ACCOMMODATION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6201498" y="2540972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ko-KR"/>
            </a:defPPr>
            <a:lvl1pPr indent="0" algn="ctr">
              <a:lnSpc>
                <a:spcPct val="16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600" b="1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dirty="0"/>
              <a:t>COMMENT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8592982" y="2548187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TRAVELTYPE</a:t>
            </a:r>
          </a:p>
        </p:txBody>
      </p:sp>
      <p:pic>
        <p:nvPicPr>
          <p:cNvPr id="4098" name="Picture 2" descr="C:\Users\cwh10\OneDrive\바탕 화면\3학년 1학기 textbook\코멘스샷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416" y="3353856"/>
            <a:ext cx="5907011" cy="1812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27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6" y="1059363"/>
            <a:ext cx="2810609" cy="64183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Detailed Schema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model and handle the database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063868" y="2382716"/>
            <a:ext cx="9908931" cy="375431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984738" y="1709992"/>
            <a:ext cx="3481754" cy="584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20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Database </a:t>
            </a:r>
            <a:r>
              <a:rPr kumimoji="1" lang="en-US" altLang="ko-KR" sz="18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“</a:t>
            </a:r>
            <a:r>
              <a:rPr kumimoji="1" lang="en-US" altLang="ko-KR" sz="2400" b="1" dirty="0" err="1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TravelMaker</a:t>
            </a:r>
            <a:r>
              <a:rPr kumimoji="1" lang="en-US" altLang="ko-KR" sz="18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”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482986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9" name="직사각형 8"/>
          <p:cNvSpPr/>
          <p:nvPr/>
        </p:nvSpPr>
        <p:spPr>
          <a:xfrm>
            <a:off x="3851042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Fields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6201498" y="3106609"/>
            <a:ext cx="1946032" cy="2693377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 Fields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8592982" y="3106609"/>
            <a:ext cx="1946032" cy="269337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6 Fields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199 Tuples</a:t>
            </a:r>
            <a:endParaRPr lang="ko-KR" altLang="en-US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1482987" y="2548187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kumimoji="1" lang="en-US" altLang="ko-KR" sz="16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CITY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3851042" y="2549541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ko-KR"/>
            </a:defPPr>
            <a:lvl1pPr indent="0" algn="ctr">
              <a:lnSpc>
                <a:spcPct val="16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600" b="1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dirty="0"/>
              <a:t>ACCOMMODATION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6201498" y="2540972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ko-KR"/>
            </a:defPPr>
            <a:lvl1pPr indent="0" algn="ctr">
              <a:lnSpc>
                <a:spcPct val="16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600" b="1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dirty="0"/>
              <a:t>COMMENT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 txBox="1">
            <a:spLocks/>
          </p:cNvSpPr>
          <p:nvPr/>
        </p:nvSpPr>
        <p:spPr>
          <a:xfrm>
            <a:off x="8592982" y="2548187"/>
            <a:ext cx="1946032" cy="716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ko-KR"/>
            </a:defPPr>
            <a:lvl1pPr indent="0" algn="ctr">
              <a:lnSpc>
                <a:spcPct val="16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600" b="1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dirty="0"/>
              <a:t>TRAVELTYPE</a:t>
            </a:r>
          </a:p>
        </p:txBody>
      </p:sp>
      <p:pic>
        <p:nvPicPr>
          <p:cNvPr id="5122" name="Picture 2" descr="C:\Users\cwh10\OneDrive\바탕 화면\3학년 1학기 textbook\트타스샷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0565" y="3269272"/>
            <a:ext cx="4873845" cy="2311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07149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6" y="1059363"/>
            <a:ext cx="2810609" cy="64183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Detailed Code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interact webpage with database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B964785-0520-4590-9096-6D0D0529F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205" y="1380281"/>
            <a:ext cx="5876925" cy="498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4013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6" y="1059363"/>
            <a:ext cx="2810609" cy="64183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Detailed Code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interact webpage with database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7E9DADA-E955-4849-A4A0-A2CB5FE9B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266" y="1968825"/>
            <a:ext cx="805815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094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6" y="1059363"/>
            <a:ext cx="2810609" cy="64183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Detailed Code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interact webpage with database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B35E7ED-AE30-448B-9106-1C89D4237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764" y="1131642"/>
            <a:ext cx="5382298" cy="560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963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Final Result of Implementation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454EB78-CB18-B047-9D01-1E093AE13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188" y="1059363"/>
            <a:ext cx="10208134" cy="547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473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[R] 11">
            <a:extLst>
              <a:ext uri="{FF2B5EF4-FFF2-40B4-BE49-F238E27FC236}">
                <a16:creationId xmlns:a16="http://schemas.microsoft.com/office/drawing/2014/main" id="{9FD8146C-FF6C-4771-B966-9C4B191262E5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1">
            <a:extLst>
              <a:ext uri="{FF2B5EF4-FFF2-40B4-BE49-F238E27FC236}">
                <a16:creationId xmlns:a16="http://schemas.microsoft.com/office/drawing/2014/main" id="{A7C0B626-AEDE-45BD-BF49-C3F49FF1F85F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Final Result of Implementation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B07A5AC-33E9-4BD9-92E8-90C70EBCA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94" y="1059363"/>
            <a:ext cx="10157012" cy="544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33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182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1.</a:t>
            </a:r>
            <a:r>
              <a:rPr kumimoji="1" lang="ko-KR" altLang="en-US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 </a:t>
            </a: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Description of Project</a:t>
            </a:r>
          </a:p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2.</a:t>
            </a:r>
            <a:r>
              <a:rPr kumimoji="1" lang="ko-KR" altLang="en-US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 </a:t>
            </a: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obtain the data</a:t>
            </a:r>
            <a:endParaRPr kumimoji="1" lang="en" altLang="ko-KR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3.</a:t>
            </a:r>
            <a:r>
              <a:rPr kumimoji="1" lang="ko-KR" altLang="en-US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 </a:t>
            </a: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model and handle the database</a:t>
            </a:r>
          </a:p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4. How to interact webpage with database</a:t>
            </a:r>
          </a:p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5. Final Result of Implementation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Contents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1995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7CE2A42-4340-40F6-A637-4D5A1DEC0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941" y="1041431"/>
            <a:ext cx="9968738" cy="5347813"/>
          </a:xfrm>
          <a:prstGeom prst="rect">
            <a:avLst/>
          </a:prstGeom>
        </p:spPr>
      </p:pic>
      <p:cxnSp>
        <p:nvCxnSpPr>
          <p:cNvPr id="3" name="직선 연결선[R] 11">
            <a:extLst>
              <a:ext uri="{FF2B5EF4-FFF2-40B4-BE49-F238E27FC236}">
                <a16:creationId xmlns:a16="http://schemas.microsoft.com/office/drawing/2014/main" id="{E2F132AD-A40D-48D6-912D-53046AED5BE3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1">
            <a:extLst>
              <a:ext uri="{FF2B5EF4-FFF2-40B4-BE49-F238E27FC236}">
                <a16:creationId xmlns:a16="http://schemas.microsoft.com/office/drawing/2014/main" id="{1100897C-3FD8-4900-BDD9-C410BAB0859B}"/>
              </a:ext>
            </a:extLst>
          </p:cNvPr>
          <p:cNvSpPr txBox="1">
            <a:spLocks/>
          </p:cNvSpPr>
          <p:nvPr/>
        </p:nvSpPr>
        <p:spPr>
          <a:xfrm>
            <a:off x="178416" y="10473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Final Result of Implementation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997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[R] 11">
            <a:extLst>
              <a:ext uri="{FF2B5EF4-FFF2-40B4-BE49-F238E27FC236}">
                <a16:creationId xmlns:a16="http://schemas.microsoft.com/office/drawing/2014/main" id="{2FCA3B31-334F-4101-8859-B536174622AC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1">
            <a:extLst>
              <a:ext uri="{FF2B5EF4-FFF2-40B4-BE49-F238E27FC236}">
                <a16:creationId xmlns:a16="http://schemas.microsoft.com/office/drawing/2014/main" id="{65B3B0FB-01DA-47AE-8DD5-F1354CF7353F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Final Result of Implementation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5D0EE6-16A0-4B9C-97B8-74F2087AB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929" y="1051706"/>
            <a:ext cx="10022872" cy="537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2787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[R] 11">
            <a:extLst>
              <a:ext uri="{FF2B5EF4-FFF2-40B4-BE49-F238E27FC236}">
                <a16:creationId xmlns:a16="http://schemas.microsoft.com/office/drawing/2014/main" id="{B94898B6-AB3B-4628-8058-F69883F140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1">
            <a:extLst>
              <a:ext uri="{FF2B5EF4-FFF2-40B4-BE49-F238E27FC236}">
                <a16:creationId xmlns:a16="http://schemas.microsoft.com/office/drawing/2014/main" id="{38590BF2-97EC-42EE-84AB-555B677A715E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Final Result of Implementation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D63FFA-5009-42A8-9162-9AF91E27F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26" y="1059363"/>
            <a:ext cx="9987339" cy="535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4677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6AFC848-37A1-4476-9E3B-D2898647F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213781" y="1631421"/>
            <a:ext cx="3723587" cy="355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0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2657"/>
            <a:ext cx="10515600" cy="3636088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60000"/>
              </a:lnSpc>
              <a:buNone/>
            </a:pPr>
            <a:r>
              <a:rPr kumimoji="1" lang="en-US" altLang="ko-KR" sz="2400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“How to recommend the place matching to the period?”</a:t>
            </a:r>
          </a:p>
          <a:p>
            <a:pPr marL="0" indent="0">
              <a:lnSpc>
                <a:spcPct val="100000"/>
              </a:lnSpc>
              <a:buNone/>
            </a:pPr>
            <a:endParaRPr kumimoji="1" lang="en-US" altLang="ko-KR" sz="2000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2000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Main functionality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kumimoji="1" lang="en-US" altLang="ko-KR" sz="1800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 Users can get the lists of the top 3 popular places at the time they want to travel.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US" altLang="ko-KR" sz="1800" dirty="0">
                <a:solidFill>
                  <a:prstClr val="black"/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 Users can get the top 3 ranked popular city in that period.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US" altLang="ko-KR" sz="1800" dirty="0">
                <a:solidFill>
                  <a:prstClr val="black"/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 Users can get recommendation  about the most popular type of accommodation in the top 3 city.</a:t>
            </a: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r>
              <a:rPr lang="en-US" altLang="ko-KR" sz="1800" dirty="0">
                <a:solidFill>
                  <a:prstClr val="black"/>
                </a:solidFill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 Users can get recommendation  about the most common type of journey in top 3  city.</a:t>
            </a:r>
            <a:endParaRPr kumimoji="1" lang="en-US" altLang="ko-KR" sz="2400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ü"/>
            </a:pPr>
            <a:endParaRPr kumimoji="1" lang="en-US" altLang="ko-KR" sz="2000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Description of Project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737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obtain the data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F25E48E-4060-E04D-9E12-A88C7356971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878331" y="1050151"/>
            <a:ext cx="6435337" cy="40220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4EBCD6-CFC8-4B42-BCAB-76BC8BC1D72E}"/>
              </a:ext>
            </a:extLst>
          </p:cNvPr>
          <p:cNvSpPr txBox="1"/>
          <p:nvPr/>
        </p:nvSpPr>
        <p:spPr>
          <a:xfrm>
            <a:off x="785042" y="5325034"/>
            <a:ext cx="10621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To scrap enormous amounts of data, we make the automation code for webpage to get the appropriate information.</a:t>
            </a:r>
          </a:p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To make the </a:t>
            </a:r>
            <a:r>
              <a:rPr kumimoji="1" lang="en-US" altLang="ko-KR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webdriver</a:t>
            </a: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 get the page, click automatically, and get the information on the web page, we programmed in python with Selenium, and </a:t>
            </a:r>
            <a:r>
              <a:rPr kumimoji="1" lang="en-US" altLang="ko-KR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beautifulsoup</a:t>
            </a: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5D94342-85A4-EE48-B76A-172E14F47B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325" y="1312161"/>
            <a:ext cx="4470400" cy="1155700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1189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obtain the data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4EBCD6-CFC8-4B42-BCAB-76BC8BC1D72E}"/>
              </a:ext>
            </a:extLst>
          </p:cNvPr>
          <p:cNvSpPr txBox="1"/>
          <p:nvPr/>
        </p:nvSpPr>
        <p:spPr>
          <a:xfrm>
            <a:off x="785042" y="5325034"/>
            <a:ext cx="106219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We limits the cities we get the information from with the city list the </a:t>
            </a:r>
            <a:r>
              <a:rPr kumimoji="1" lang="en-US" altLang="ko-KR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booking.com</a:t>
            </a: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 provides.</a:t>
            </a:r>
          </a:p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We store 199 cities all around the world.</a:t>
            </a:r>
            <a:endParaRPr kumimoji="1" lang="en-US" altLang="ko-K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8EA7A44-62E9-C84D-AE50-2E27058E7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7425" y="1059363"/>
            <a:ext cx="7677149" cy="418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286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obtain the data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95359F-0A8F-7D46-A32E-48B48B3DB1B0}"/>
              </a:ext>
            </a:extLst>
          </p:cNvPr>
          <p:cNvSpPr txBox="1"/>
          <p:nvPr/>
        </p:nvSpPr>
        <p:spPr>
          <a:xfrm>
            <a:off x="6765864" y="1059363"/>
            <a:ext cx="39281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To get the most popular city,</a:t>
            </a:r>
          </a:p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we collect the comments that the visitors made.</a:t>
            </a:r>
          </a:p>
          <a:p>
            <a:endParaRPr kumimoji="1" lang="en-US" altLang="ko-K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Only the real visitors who stayed in the hotel within 1 month can make the comment.</a:t>
            </a:r>
          </a:p>
          <a:p>
            <a:endParaRPr kumimoji="1" lang="en-US" altLang="ko-K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And to provide the recommendation corresponding to the month, we collect the comments date data which has the information when visitors visited.</a:t>
            </a:r>
          </a:p>
          <a:p>
            <a:endParaRPr kumimoji="1" lang="en-US" altLang="ko-K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568C5CB-C69A-0941-B744-B1EDC5AB4C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81"/>
          <a:stretch/>
        </p:blipFill>
        <p:spPr>
          <a:xfrm>
            <a:off x="915191" y="1059363"/>
            <a:ext cx="5390565" cy="528568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4864C2E-E26F-C848-A573-85A5DDFC7F4D}"/>
              </a:ext>
            </a:extLst>
          </p:cNvPr>
          <p:cNvSpPr/>
          <p:nvPr/>
        </p:nvSpPr>
        <p:spPr>
          <a:xfrm>
            <a:off x="3906252" y="1828800"/>
            <a:ext cx="890337" cy="21656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9B85B87-3903-0F46-8DA3-B92051D98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50" y="1914765"/>
            <a:ext cx="2413001" cy="44450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B820DF1-C7E8-6D4F-BCC6-9C02BA5B6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350" y="2992417"/>
            <a:ext cx="2413000" cy="44450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6B3DE65-7D5C-BA4E-82E3-C1A099B344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55" y="4158477"/>
            <a:ext cx="2412995" cy="444499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923031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931FA98-FC1D-1A40-A1B8-A25B661EBD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2000"/>
          </a:blip>
          <a:srcRect l="35029"/>
          <a:stretch/>
        </p:blipFill>
        <p:spPr>
          <a:xfrm>
            <a:off x="889674" y="1059363"/>
            <a:ext cx="5164933" cy="5029200"/>
          </a:xfrm>
          <a:prstGeom prst="rect">
            <a:avLst/>
          </a:prstGeom>
        </p:spPr>
      </p:pic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obtain the data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95359F-0A8F-7D46-A32E-48B48B3DB1B0}"/>
              </a:ext>
            </a:extLst>
          </p:cNvPr>
          <p:cNvSpPr txBox="1"/>
          <p:nvPr/>
        </p:nvSpPr>
        <p:spPr>
          <a:xfrm>
            <a:off x="6765864" y="1059363"/>
            <a:ext cx="392815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To get the most popular journey type,</a:t>
            </a:r>
          </a:p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we collect the information about the type of commenters.</a:t>
            </a:r>
          </a:p>
          <a:p>
            <a:endParaRPr kumimoji="1" lang="en-US" altLang="ko-K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There are 5 types of visitors:</a:t>
            </a:r>
          </a:p>
          <a:p>
            <a:pPr marL="342900" indent="-342900">
              <a:buAutoNum type="arabicPeriod"/>
            </a:pP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Family with children</a:t>
            </a:r>
          </a:p>
          <a:p>
            <a:pPr marL="342900" indent="-342900">
              <a:buAutoNum type="arabicPeriod"/>
            </a:pP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Couple</a:t>
            </a:r>
          </a:p>
          <a:p>
            <a:pPr marL="342900" indent="-342900">
              <a:buAutoNum type="arabicPeriod"/>
            </a:pP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Friends</a:t>
            </a:r>
          </a:p>
          <a:p>
            <a:pPr marL="342900" indent="-342900">
              <a:buAutoNum type="arabicPeriod"/>
            </a:pP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Solo traveler</a:t>
            </a:r>
          </a:p>
          <a:p>
            <a:pPr marL="342900" indent="-342900">
              <a:buAutoNum type="arabicPeriod"/>
            </a:pP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Business traveler</a:t>
            </a:r>
          </a:p>
          <a:p>
            <a:endParaRPr kumimoji="1" lang="en-US" altLang="ko-K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And to provide the most popular type of travel in that city, we count the number of type of visitors in each cities. </a:t>
            </a:r>
          </a:p>
          <a:p>
            <a:endParaRPr kumimoji="1" lang="en-US" altLang="ko-K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60D4336-AA87-C447-B362-FAF91FCD4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420" y="2389601"/>
            <a:ext cx="3733800" cy="21463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4864C2E-E26F-C848-A573-85A5DDFC7F4D}"/>
              </a:ext>
            </a:extLst>
          </p:cNvPr>
          <p:cNvSpPr/>
          <p:nvPr/>
        </p:nvSpPr>
        <p:spPr>
          <a:xfrm>
            <a:off x="2517894" y="3138901"/>
            <a:ext cx="1730255" cy="1214024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9761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obtain the data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95359F-0A8F-7D46-A32E-48B48B3DB1B0}"/>
              </a:ext>
            </a:extLst>
          </p:cNvPr>
          <p:cNvSpPr txBox="1"/>
          <p:nvPr/>
        </p:nvSpPr>
        <p:spPr>
          <a:xfrm>
            <a:off x="6765864" y="1059363"/>
            <a:ext cx="392815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To get the most popular type of accommodations,</a:t>
            </a:r>
          </a:p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we collect the information about the type of accommodations.</a:t>
            </a:r>
          </a:p>
          <a:p>
            <a:endParaRPr kumimoji="1" lang="en-US" altLang="ko-K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There are many types of accommodations:</a:t>
            </a:r>
          </a:p>
          <a:p>
            <a:pPr marL="342900" indent="-342900">
              <a:buAutoNum type="arabicPeriod"/>
            </a:pP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Hotel</a:t>
            </a:r>
          </a:p>
          <a:p>
            <a:pPr marL="342900" indent="-342900">
              <a:buAutoNum type="arabicPeriod"/>
            </a:pP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Hostel</a:t>
            </a:r>
          </a:p>
          <a:p>
            <a:pPr marL="342900" indent="-342900">
              <a:buAutoNum type="arabicPeriod"/>
            </a:pP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Guest House</a:t>
            </a:r>
          </a:p>
          <a:p>
            <a:pPr marL="342900" indent="-342900">
              <a:buAutoNum type="arabicPeriod"/>
            </a:pP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Apartment</a:t>
            </a:r>
          </a:p>
          <a:p>
            <a:pPr marL="342900" indent="-342900">
              <a:buAutoNum type="arabicPeriod"/>
            </a:pPr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Motel</a:t>
            </a:r>
          </a:p>
          <a:p>
            <a:pPr marL="342900" indent="-342900">
              <a:buAutoNum type="arabicPeriod"/>
            </a:pPr>
            <a:r>
              <a:rPr kumimoji="1" lang="en-US" altLang="ko-KR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b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kumimoji="1" lang="en-US" altLang="ko-K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kumimoji="1" lang="en-US" altLang="ko-KR" sz="1600" dirty="0">
                <a:latin typeface="Calibri" panose="020F0502020204030204" pitchFamily="34" charset="0"/>
                <a:cs typeface="Calibri" panose="020F0502020204030204" pitchFamily="34" charset="0"/>
              </a:rPr>
              <a:t>And to provide the most popular type of accommodations in that city, we get the number of the accommodations of each city in the page.</a:t>
            </a:r>
          </a:p>
          <a:p>
            <a:endParaRPr kumimoji="1" lang="en-US" altLang="ko-K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0D98E4C-DF8C-B643-8DD7-450FA47C91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7842" r="16172"/>
          <a:stretch/>
        </p:blipFill>
        <p:spPr>
          <a:xfrm>
            <a:off x="800665" y="1065638"/>
            <a:ext cx="5215930" cy="50006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9196957-82E3-8647-AB4E-D394A3B9B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810" y="2264933"/>
            <a:ext cx="2993315" cy="2328134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513675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F23997-31C8-8346-964E-091A4AF96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9861"/>
            <a:ext cx="10515600" cy="444890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Database used : MySQL</a:t>
            </a:r>
          </a:p>
          <a:p>
            <a:pPr marL="0" indent="0">
              <a:lnSpc>
                <a:spcPct val="160000"/>
              </a:lnSpc>
              <a:buNone/>
            </a:pPr>
            <a:endParaRPr kumimoji="1" lang="en-US" altLang="ko-KR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4 Tables in Database</a:t>
            </a:r>
            <a:endParaRPr kumimoji="1" lang="en-US" altLang="ko-KR" sz="2000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  <a:p>
            <a:pPr>
              <a:lnSpc>
                <a:spcPct val="160000"/>
              </a:lnSpc>
              <a:buFontTx/>
              <a:buChar char="-"/>
            </a:pPr>
            <a:r>
              <a:rPr kumimoji="1" lang="en-US" altLang="ko-KR" sz="2200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CITY</a:t>
            </a:r>
          </a:p>
          <a:p>
            <a:pPr>
              <a:lnSpc>
                <a:spcPct val="120000"/>
              </a:lnSpc>
              <a:buFontTx/>
              <a:buChar char="-"/>
            </a:pPr>
            <a:r>
              <a:rPr kumimoji="1" lang="en-US" altLang="ko-KR" sz="2200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ACCOMMODATION</a:t>
            </a:r>
          </a:p>
          <a:p>
            <a:pPr>
              <a:lnSpc>
                <a:spcPct val="120000"/>
              </a:lnSpc>
              <a:buFontTx/>
              <a:buChar char="-"/>
            </a:pPr>
            <a:r>
              <a:rPr kumimoji="1" lang="en-US" altLang="ko-KR" sz="2200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COMMENT</a:t>
            </a:r>
          </a:p>
          <a:p>
            <a:pPr>
              <a:lnSpc>
                <a:spcPct val="120000"/>
              </a:lnSpc>
              <a:buFontTx/>
              <a:buChar char="-"/>
            </a:pPr>
            <a:r>
              <a:rPr kumimoji="1" lang="en-US" altLang="ko-KR" sz="2200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TRAVELTYPE</a:t>
            </a:r>
          </a:p>
          <a:p>
            <a:pPr>
              <a:lnSpc>
                <a:spcPct val="160000"/>
              </a:lnSpc>
              <a:buFontTx/>
              <a:buChar char="-"/>
            </a:pPr>
            <a:endParaRPr kumimoji="1" lang="en-US" altLang="ko-KR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AE5F5129-ABF7-4E44-9890-65CA565D28DE}"/>
              </a:ext>
            </a:extLst>
          </p:cNvPr>
          <p:cNvCxnSpPr>
            <a:cxnSpLocks/>
          </p:cNvCxnSpPr>
          <p:nvPr/>
        </p:nvCxnSpPr>
        <p:spPr>
          <a:xfrm>
            <a:off x="-11151" y="791737"/>
            <a:ext cx="11396546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E70178BB-88EC-D44B-9329-CFD8D68C70ED}"/>
              </a:ext>
            </a:extLst>
          </p:cNvPr>
          <p:cNvSpPr txBox="1">
            <a:spLocks/>
          </p:cNvSpPr>
          <p:nvPr/>
        </p:nvSpPr>
        <p:spPr>
          <a:xfrm>
            <a:off x="178416" y="122661"/>
            <a:ext cx="10515600" cy="936702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b="1" dirty="0">
                <a:latin typeface="Calibri" panose="020F0502020204030204" pitchFamily="34" charset="0"/>
                <a:ea typeface="Nanum Gothic" panose="020D0604000000000000" pitchFamily="34" charset="-127"/>
                <a:cs typeface="Calibri" panose="020F0502020204030204" pitchFamily="34" charset="0"/>
              </a:rPr>
              <a:t>How to model and handle the database</a:t>
            </a:r>
            <a:endParaRPr kumimoji="1" lang="ko-KR" altLang="en-US" b="1" dirty="0">
              <a:latin typeface="Calibri" panose="020F0502020204030204" pitchFamily="34" charset="0"/>
              <a:ea typeface="Nanum Gothic" panose="020D0604000000000000" pitchFamily="34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2593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597</Words>
  <Application>Microsoft Office PowerPoint</Application>
  <PresentationFormat>와이드스크린</PresentationFormat>
  <Paragraphs>144</Paragraphs>
  <Slides>23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Nanum Gothic</vt:lpstr>
      <vt:lpstr>맑은 고딕</vt:lpstr>
      <vt:lpstr>Arial</vt:lpstr>
      <vt:lpstr>Calibri</vt:lpstr>
      <vt:lpstr>Wingdings</vt:lpstr>
      <vt:lpstr>Office 테마</vt:lpstr>
      <vt:lpstr> DBMS in  Booking.com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DBMS in Booking.com</dc:title>
  <dc:creator>손 희진</dc:creator>
  <cp:lastModifiedBy>류 지혜</cp:lastModifiedBy>
  <cp:revision>17</cp:revision>
  <dcterms:created xsi:type="dcterms:W3CDTF">2019-06-17T10:45:59Z</dcterms:created>
  <dcterms:modified xsi:type="dcterms:W3CDTF">2019-06-18T03:09:47Z</dcterms:modified>
</cp:coreProperties>
</file>